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653" r:id="rId3"/>
    <p:sldId id="657" r:id="rId4"/>
    <p:sldId id="635" r:id="rId5"/>
    <p:sldId id="642" r:id="rId6"/>
    <p:sldId id="643" r:id="rId7"/>
    <p:sldId id="648" r:id="rId8"/>
    <p:sldId id="649" r:id="rId9"/>
    <p:sldId id="646" r:id="rId10"/>
    <p:sldId id="654" r:id="rId11"/>
    <p:sldId id="613" r:id="rId12"/>
    <p:sldId id="471" r:id="rId13"/>
    <p:sldId id="655" r:id="rId14"/>
    <p:sldId id="656" r:id="rId15"/>
    <p:sldId id="567" r:id="rId16"/>
    <p:sldId id="568" r:id="rId17"/>
    <p:sldId id="626" r:id="rId18"/>
    <p:sldId id="650" r:id="rId19"/>
    <p:sldId id="614" r:id="rId20"/>
    <p:sldId id="640" r:id="rId21"/>
    <p:sldId id="651" r:id="rId22"/>
    <p:sldId id="627" r:id="rId23"/>
    <p:sldId id="577" r:id="rId24"/>
    <p:sldId id="630" r:id="rId25"/>
    <p:sldId id="631" r:id="rId26"/>
    <p:sldId id="632" r:id="rId27"/>
    <p:sldId id="639" r:id="rId28"/>
    <p:sldId id="633" r:id="rId29"/>
    <p:sldId id="641" r:id="rId30"/>
    <p:sldId id="65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43" autoAdjust="0"/>
    <p:restoredTop sz="76374" autoAdjust="0"/>
  </p:normalViewPr>
  <p:slideViewPr>
    <p:cSldViewPr snapToGrid="0" snapToObjects="1">
      <p:cViewPr>
        <p:scale>
          <a:sx n="70" d="100"/>
          <a:sy n="70" d="100"/>
        </p:scale>
        <p:origin x="2496" y="728"/>
      </p:cViewPr>
      <p:guideLst>
        <p:guide orient="horz" pos="2160"/>
        <p:guide pos="583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AB66F-B1B7-D045-B4E8-4F60236F228D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4789D-9866-5E4A-88FF-2ACAF392B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57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8E76-06A6-164E-A6FA-EC32C13EB232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F34B-9C4D-8640-BB34-4C24A79C9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766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dirty="0" smtClean="0"/>
              <a:t> principals?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What’s even more important is what the ensured was included at the top and bottom…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26</a:t>
            </a:fld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Tufte</a:t>
            </a:r>
            <a:r>
              <a:rPr lang="en-US" baseline="0" dirty="0" smtClean="0"/>
              <a:t> principals: </a:t>
            </a:r>
          </a:p>
          <a:p>
            <a:r>
              <a:rPr lang="en-US" dirty="0" smtClean="0"/>
              <a:t>Comparisons</a:t>
            </a:r>
          </a:p>
          <a:p>
            <a:r>
              <a:rPr lang="en-US" dirty="0" smtClean="0"/>
              <a:t>Causality, Mechanism, Structure, Explanation</a:t>
            </a:r>
          </a:p>
          <a:p>
            <a:r>
              <a:rPr lang="en-US" dirty="0" smtClean="0"/>
              <a:t>Multivariate analysis</a:t>
            </a:r>
          </a:p>
          <a:p>
            <a:r>
              <a:rPr lang="en-US" dirty="0" smtClean="0"/>
              <a:t>Integration of Evidence</a:t>
            </a:r>
          </a:p>
          <a:p>
            <a:r>
              <a:rPr lang="en-US" dirty="0" smtClean="0"/>
              <a:t>Documentation</a:t>
            </a:r>
          </a:p>
          <a:p>
            <a:r>
              <a:rPr lang="en-US" dirty="0" smtClean="0"/>
              <a:t>Content (Counts Most of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91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Realism </a:t>
            </a:r>
            <a:r>
              <a:rPr lang="en-US" dirty="0" err="1" smtClean="0"/>
              <a:t>vs</a:t>
            </a:r>
            <a:r>
              <a:rPr lang="en-US" dirty="0" smtClean="0"/>
              <a:t> Precision</a:t>
            </a:r>
          </a:p>
          <a:p>
            <a:r>
              <a:rPr lang="en-US" dirty="0" smtClean="0"/>
              <a:t>Generalizability </a:t>
            </a:r>
            <a:r>
              <a:rPr lang="en-US" dirty="0" err="1" smtClean="0"/>
              <a:t>vs</a:t>
            </a:r>
            <a:r>
              <a:rPr lang="en-US" smtClean="0"/>
              <a:t> Contextualization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35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29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American Heritage dictionary, Concise Oxford dictionary 	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37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Charles Joseph </a:t>
            </a:r>
            <a:r>
              <a:rPr lang="en-US" dirty="0" err="1" smtClean="0"/>
              <a:t>Minard's</a:t>
            </a:r>
            <a:r>
              <a:rPr lang="en-US" dirty="0" smtClean="0"/>
              <a:t> Carte Figurative illustrates facts related to Napoleon's 1812 Russian campaign.</a:t>
            </a:r>
          </a:p>
          <a:p>
            <a:r>
              <a:rPr lang="en-US" dirty="0" smtClean="0"/>
              <a:t>He uses the term "data-ink ratio" to argue against using excessive decoration in visual displays of </a:t>
            </a:r>
            <a:r>
              <a:rPr lang="en-US" smtClean="0"/>
              <a:t>quantitative information</a:t>
            </a:r>
            <a:r>
              <a:rPr lang="en-US" baseline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1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Make large datasets coherent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Compact</a:t>
            </a:r>
          </a:p>
          <a:p>
            <a:pPr lvl="1"/>
            <a:r>
              <a:rPr lang="en-US" sz="2000" dirty="0" smtClean="0">
                <a:latin typeface="Geneva" charset="0"/>
                <a:ea typeface="ＭＳ Ｐゴシック" charset="0"/>
              </a:rPr>
              <a:t>Multivariate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Present information from various viewpoints 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Support visual comparisons [</a:t>
            </a:r>
            <a:r>
              <a:rPr lang="en-US" sz="24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]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Tell stories about the data (causality &amp; structure...</a:t>
            </a:r>
            <a:r>
              <a:rPr lang="en-US" sz="2000" dirty="0" smtClean="0">
                <a:latin typeface="Geneva" charset="0"/>
                <a:ea typeface="ＭＳ Ｐゴシック" charset="0"/>
                <a:cs typeface="ＭＳ Ｐゴシック" charset="0"/>
              </a:rPr>
              <a:t>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Have visual integration (images, words, etc.)</a:t>
            </a:r>
          </a:p>
          <a:p>
            <a:pPr>
              <a:buFontTx/>
              <a:buNone/>
            </a:pPr>
            <a:r>
              <a:rPr 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Document for credibility (baseline, scale, context)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But remember 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analytical presentations ultimately stand or fail depending on the quality, relevance, and integrity of their content</a:t>
            </a:r>
            <a:r>
              <a:rPr lang="ja-JP" altLang="en-US" sz="2400" dirty="0" smtClean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sz="2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 [</a:t>
            </a:r>
            <a:r>
              <a:rPr lang="en-US" altLang="ja-JP" sz="1800" dirty="0" err="1" smtClean="0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r>
              <a:rPr lang="en-US" altLang="ja-JP" sz="1800" dirty="0" smtClean="0">
                <a:latin typeface="Geneva" charset="0"/>
                <a:ea typeface="ＭＳ Ｐゴシック" charset="0"/>
                <a:cs typeface="ＭＳ Ｐゴシック" charset="0"/>
              </a:rPr>
              <a:t>, Beautiful Evidence, p. 136]</a:t>
            </a: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400" dirty="0" smtClean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50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 for next 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6F34B-9C4D-8640-BB34-4C24A79C9F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44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nguyen</a:t>
            </a: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8981BCD-70EE-A341-8BFF-5D0A946B92B9}" type="slidenum">
              <a:rPr lang="en-US" sz="1200"/>
              <a:pPr eaLnBrk="1" hangingPunct="1"/>
              <a:t>22</a:t>
            </a:fld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Lightweight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Visualization – what’s left out is as important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as what is put in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7B7C0C0-F662-3E47-A2DB-CD1232256E43}" type="slidenum">
              <a:rPr lang="en-US" sz="1200"/>
              <a:pPr eaLnBrk="1" hangingPunct="1"/>
              <a:t>25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925513" y="3518487"/>
            <a:ext cx="7250696" cy="1040870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ts val="2600"/>
              </a:lnSpc>
              <a:buNone/>
              <a:defRPr sz="2400" b="0" i="0">
                <a:ln>
                  <a:noFill/>
                </a:ln>
                <a:solidFill>
                  <a:srgbClr val="618091"/>
                </a:solidFill>
                <a:latin typeface="Helvetica"/>
                <a:cs typeface="Helvetic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25513" y="3344039"/>
            <a:ext cx="7250695" cy="33867"/>
            <a:chOff x="1168400" y="4166292"/>
            <a:chExt cx="7250695" cy="33867"/>
          </a:xfrm>
        </p:grpSpPr>
        <p:cxnSp>
          <p:nvCxnSpPr>
            <p:cNvPr id="19" name="Straight Connector 18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925513" y="5170488"/>
            <a:ext cx="7250112" cy="302207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600" b="1" baseline="0">
                <a:solidFill>
                  <a:srgbClr val="850205"/>
                </a:solidFill>
              </a:defRPr>
            </a:lvl1pPr>
            <a:lvl2pPr marL="228600" indent="0">
              <a:buNone/>
              <a:defRPr sz="1600" b="1">
                <a:solidFill>
                  <a:srgbClr val="850205"/>
                </a:solidFill>
              </a:defRPr>
            </a:lvl2pPr>
            <a:lvl3pPr marL="457200" indent="0">
              <a:buNone/>
              <a:defRPr sz="1600" b="1">
                <a:solidFill>
                  <a:srgbClr val="850205"/>
                </a:solidFill>
              </a:defRPr>
            </a:lvl3pPr>
            <a:lvl4pPr marL="685800" indent="0">
              <a:buNone/>
              <a:defRPr sz="1600" b="1">
                <a:solidFill>
                  <a:srgbClr val="850205"/>
                </a:solidFill>
              </a:defRPr>
            </a:lvl4pPr>
            <a:lvl5pPr marL="914400" indent="0">
              <a:buNone/>
              <a:defRPr sz="1600" b="1">
                <a:solidFill>
                  <a:srgbClr val="850205"/>
                </a:solidFill>
              </a:defRPr>
            </a:lvl5pPr>
          </a:lstStyle>
          <a:p>
            <a:pPr lvl="0"/>
            <a:r>
              <a:rPr lang="en-US" dirty="0" smtClean="0"/>
              <a:t>AUTHOR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925513" y="5453841"/>
            <a:ext cx="7250112" cy="539750"/>
          </a:xfrm>
        </p:spPr>
        <p:txBody>
          <a:bodyPr/>
          <a:lstStyle>
            <a:lvl1pPr marL="0" indent="0">
              <a:buNone/>
              <a:defRPr sz="1600" i="1" baseline="0">
                <a:solidFill>
                  <a:srgbClr val="B5B5B5"/>
                </a:solidFill>
              </a:defRPr>
            </a:lvl1pPr>
            <a:lvl2pPr marL="228600" indent="0">
              <a:buNone/>
              <a:defRPr sz="1600" i="1">
                <a:solidFill>
                  <a:srgbClr val="B5B5B5"/>
                </a:solidFill>
              </a:defRPr>
            </a:lvl2pPr>
            <a:lvl3pPr marL="457200" indent="0">
              <a:buNone/>
              <a:defRPr sz="1600" i="1">
                <a:solidFill>
                  <a:srgbClr val="B5B5B5"/>
                </a:solidFill>
              </a:defRPr>
            </a:lvl3pPr>
            <a:lvl4pPr marL="685800" indent="0">
              <a:buNone/>
              <a:defRPr sz="1600" i="1">
                <a:solidFill>
                  <a:srgbClr val="B5B5B5"/>
                </a:solidFill>
              </a:defRPr>
            </a:lvl4pPr>
            <a:lvl5pPr marL="914400" indent="0">
              <a:buNone/>
              <a:defRPr sz="1600" i="1">
                <a:solidFill>
                  <a:srgbClr val="B5B5B5"/>
                </a:solidFill>
              </a:defRPr>
            </a:lvl5pPr>
          </a:lstStyle>
          <a:p>
            <a:pPr lvl="0"/>
            <a:r>
              <a:rPr lang="en-US" dirty="0" smtClean="0"/>
              <a:t>Author Affiliation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117118"/>
            <a:ext cx="990599" cy="2811314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925513" y="1735071"/>
            <a:ext cx="7250695" cy="1362743"/>
          </a:xfrm>
          <a:ln>
            <a:noFill/>
          </a:ln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3400"/>
              </a:lnSpc>
              <a:defRPr sz="3200" b="0" i="0">
                <a:ln>
                  <a:noFill/>
                </a:ln>
                <a:solidFill>
                  <a:schemeClr val="accent3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637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rgbClr val="53535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53535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38339-A875-5E45-AB3F-AAABD270346A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5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65996" y="1847153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defRPr sz="2400">
                <a:solidFill>
                  <a:schemeClr val="accent3"/>
                </a:solidFill>
              </a:defRPr>
            </a:lvl1pPr>
            <a:lvl2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2pPr>
            <a:lvl3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chemeClr val="accent3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6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5847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5847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F672F-A5FB-5745-934A-1BF51CA5539C}" type="datetime1">
              <a:rPr lang="en-US" smtClean="0"/>
              <a:t>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1644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with Room f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65996" y="1845932"/>
            <a:ext cx="3771900" cy="639762"/>
          </a:xfrm>
        </p:spPr>
        <p:txBody>
          <a:bodyPr anchor="t" anchorCtr="0"/>
          <a:lstStyle>
            <a:lvl1pPr marL="0" indent="0">
              <a:lnSpc>
                <a:spcPts val="2600"/>
              </a:lnSpc>
              <a:buNone/>
              <a:defRPr sz="2400" b="0">
                <a:solidFill>
                  <a:srgbClr val="61809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465996" y="2485694"/>
            <a:ext cx="3771900" cy="3739567"/>
          </a:xfrm>
        </p:spPr>
        <p:txBody>
          <a:bodyPr anchor="t" anchorCtr="0"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908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5847" y="1852566"/>
            <a:ext cx="3784820" cy="4372695"/>
          </a:xfrm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E6A63-5EBE-3E48-B0AE-DF655A1ECE76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0745" y="310163"/>
            <a:ext cx="7646054" cy="990106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5996" y="1852566"/>
            <a:ext cx="3771900" cy="4372695"/>
          </a:xfrm>
        </p:spPr>
        <p:txBody>
          <a:bodyPr anchor="t" anchorCtr="0">
            <a:noAutofit/>
          </a:bodyPr>
          <a:lstStyle>
            <a:lvl1pPr marL="0" indent="0">
              <a:lnSpc>
                <a:spcPts val="2600"/>
              </a:lnSpc>
              <a:buNone/>
              <a:defRPr sz="2400">
                <a:solidFill>
                  <a:srgbClr val="61809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054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65997" y="6012887"/>
            <a:ext cx="7719644" cy="212373"/>
          </a:xfrm>
        </p:spPr>
        <p:txBody>
          <a:bodyPr anchor="t" anchorCtr="0"/>
          <a:lstStyle>
            <a:lvl1pPr marL="0" indent="0" algn="ctr">
              <a:buNone/>
              <a:defRPr sz="800" i="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19F0C-9D18-B54A-9AC9-18AA74EDB034}" type="datetime1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5997" y="1849098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465997" y="5899372"/>
            <a:ext cx="7719644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997" y="1849098"/>
            <a:ext cx="7719644" cy="405027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825" y="310162"/>
            <a:ext cx="7698974" cy="990107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5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66984" y="1602129"/>
            <a:ext cx="7708699" cy="0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"/>
          </p:nvPr>
        </p:nvSpPr>
        <p:spPr>
          <a:xfrm>
            <a:off x="466984" y="1611265"/>
            <a:ext cx="7710763" cy="48626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7281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Vertic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75153" y="1600315"/>
            <a:ext cx="4157625" cy="4876800"/>
          </a:xfrm>
        </p:spPr>
        <p:txBody>
          <a:bodyPr/>
          <a:lstStyle/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067812" y="1600199"/>
            <a:ext cx="7341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7223895" y="1600199"/>
            <a:ext cx="8882" cy="4876916"/>
          </a:xfrm>
          <a:prstGeom prst="line">
            <a:avLst/>
          </a:prstGeom>
          <a:ln w="190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78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0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360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2514600"/>
            <a:ext cx="38100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0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19720" y="1847153"/>
            <a:ext cx="7110947" cy="4379976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4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186" y="310162"/>
            <a:ext cx="6264387" cy="99010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0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81863" y="1847153"/>
            <a:ext cx="6995884" cy="4379976"/>
          </a:xfrm>
        </p:spPr>
        <p:txBody>
          <a:bodyPr/>
          <a:lstStyle>
            <a:lvl1pPr marL="285750" indent="-28575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Arial"/>
              <a:buChar char="•"/>
              <a:defRPr sz="140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51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25512" y="3230762"/>
            <a:ext cx="7250696" cy="1362075"/>
          </a:xfrm>
        </p:spPr>
        <p:txBody>
          <a:bodyPr anchor="t">
            <a:noAutofit/>
          </a:bodyPr>
          <a:lstStyle>
            <a:lvl1pPr algn="l">
              <a:defRPr sz="3200" b="0" cap="none">
                <a:solidFill>
                  <a:schemeClr val="accent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512" y="1730575"/>
            <a:ext cx="7250695" cy="1169457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EEF3B-ABF2-AA4E-9E24-0C6256942674}" type="datetime1">
              <a:rPr lang="en-US" smtClean="0"/>
              <a:t>2/9/17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25512" y="2953439"/>
            <a:ext cx="7250695" cy="33867"/>
            <a:chOff x="1168400" y="4166292"/>
            <a:chExt cx="7250695" cy="33867"/>
          </a:xfrm>
        </p:grpSpPr>
        <p:cxnSp>
          <p:nvCxnSpPr>
            <p:cNvPr id="32" name="Straight Connector 31"/>
            <p:cNvCxnSpPr/>
            <p:nvPr userDrawn="1"/>
          </p:nvCxnSpPr>
          <p:spPr>
            <a:xfrm>
              <a:off x="1168400" y="4166292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1168400" y="4200159"/>
              <a:ext cx="7250695" cy="0"/>
            </a:xfrm>
            <a:prstGeom prst="line">
              <a:avLst/>
            </a:prstGeom>
            <a:ln w="3175">
              <a:solidFill>
                <a:schemeClr val="accent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5911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0584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30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Numbered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05847" y="1846263"/>
            <a:ext cx="3771900" cy="43688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465997" y="1847153"/>
            <a:ext cx="3771900" cy="4379976"/>
          </a:xfr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400"/>
              </a:spcAft>
              <a:buClr>
                <a:schemeClr val="accent2"/>
              </a:buClr>
              <a:buFont typeface="+mj-ea"/>
              <a:buAutoNum type="circleNumDbPlain"/>
              <a:defRPr sz="1400">
                <a:solidFill>
                  <a:srgbClr val="618091"/>
                </a:solidFill>
              </a:defRPr>
            </a:lvl1pPr>
            <a:lvl2pPr marL="0" indent="0">
              <a:lnSpc>
                <a:spcPct val="100000"/>
              </a:lnSpc>
              <a:spcAft>
                <a:spcPts val="400"/>
              </a:spcAft>
              <a:buNone/>
              <a:defRPr sz="1400"/>
            </a:lvl2pPr>
            <a:lvl3pPr marL="594360">
              <a:lnSpc>
                <a:spcPct val="100000"/>
              </a:lnSpc>
              <a:spcAft>
                <a:spcPts val="400"/>
              </a:spcAft>
              <a:defRPr sz="1400"/>
            </a:lvl3pPr>
            <a:lvl4pPr marL="822960">
              <a:lnSpc>
                <a:spcPct val="100000"/>
              </a:lnSpc>
              <a:spcAft>
                <a:spcPts val="400"/>
              </a:spcAft>
              <a:defRPr sz="1400"/>
            </a:lvl4pPr>
            <a:lvl5pPr marL="1097280">
              <a:lnSpc>
                <a:spcPct val="100000"/>
              </a:lnSpc>
              <a:spcAft>
                <a:spcPts val="400"/>
              </a:spcAft>
              <a:defRPr sz="1400"/>
            </a:lvl5pPr>
            <a:lvl6pPr marL="1371600">
              <a:buClr>
                <a:schemeClr val="accent4"/>
              </a:buClr>
              <a:defRPr sz="1400">
                <a:solidFill>
                  <a:schemeClr val="accent3"/>
                </a:solidFill>
                <a:latin typeface="Helvetica"/>
                <a:cs typeface="Helvetica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2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Bulleted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405847" y="1837151"/>
            <a:ext cx="3771900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65997" y="952623"/>
            <a:ext cx="715866" cy="1940527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61920" y="1847153"/>
            <a:ext cx="3775976" cy="4378108"/>
          </a:xfrm>
        </p:spPr>
        <p:txBody>
          <a:bodyPr anchor="t" anchorCtr="0"/>
          <a:lstStyle>
            <a:lvl1pPr>
              <a:lnSpc>
                <a:spcPct val="100000"/>
              </a:lnSpc>
              <a:spcAft>
                <a:spcPts val="400"/>
              </a:spcAft>
              <a:defRPr sz="1400">
                <a:solidFill>
                  <a:srgbClr val="618091"/>
                </a:solidFill>
              </a:defRPr>
            </a:lvl1pPr>
            <a:lvl2pPr>
              <a:lnSpc>
                <a:spcPct val="100000"/>
              </a:lnSpc>
              <a:spcAft>
                <a:spcPts val="400"/>
              </a:spcAft>
              <a:defRPr sz="1400"/>
            </a:lvl2pPr>
            <a:lvl3pPr>
              <a:lnSpc>
                <a:spcPct val="100000"/>
              </a:lnSpc>
              <a:spcAft>
                <a:spcPts val="400"/>
              </a:spcAft>
              <a:defRPr sz="1400"/>
            </a:lvl3pPr>
            <a:lvl4pPr>
              <a:lnSpc>
                <a:spcPct val="100000"/>
              </a:lnSpc>
              <a:spcAft>
                <a:spcPts val="400"/>
              </a:spcAft>
              <a:defRPr sz="1400"/>
            </a:lvl4pPr>
            <a:lvl5pPr>
              <a:lnSpc>
                <a:spcPct val="100000"/>
              </a:lnSpc>
              <a:spcAft>
                <a:spcPts val="400"/>
              </a:spcAft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09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631620"/>
            <a:ext cx="9144000" cy="48748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1"/>
            <a:ext cx="9144000" cy="64771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954132" y="310162"/>
            <a:ext cx="6280441" cy="990107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28943" y="1847153"/>
            <a:ext cx="7048804" cy="4379976"/>
          </a:xfrm>
          <a:prstGeom prst="rect">
            <a:avLst/>
          </a:prstGeom>
        </p:spPr>
        <p:txBody>
          <a:bodyPr vert="horz" lIns="0" tIns="0" rIns="0" bIns="4572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2"/>
          </p:nvPr>
        </p:nvSpPr>
        <p:spPr>
          <a:xfrm>
            <a:off x="8348677" y="6012887"/>
            <a:ext cx="667406" cy="20237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800" b="0" i="0">
                <a:solidFill>
                  <a:srgbClr val="618091"/>
                </a:solidFill>
                <a:latin typeface="Helvetica"/>
                <a:cs typeface="Helvetica"/>
              </a:defRPr>
            </a:lvl1pPr>
          </a:lstStyle>
          <a:p>
            <a:fld id="{FA3C144B-2939-9A49-B014-915EC3E81866}" type="datetime1">
              <a:rPr lang="en-US" smtClean="0"/>
              <a:pPr/>
              <a:t>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465996" y="6588598"/>
            <a:ext cx="7711751" cy="172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i="1">
                <a:solidFill>
                  <a:schemeClr val="accent2"/>
                </a:solidFill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348677" y="5635665"/>
            <a:ext cx="667406" cy="51426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>
              <a:defRPr sz="4000" b="0" i="0" kern="1200" spc="-500">
                <a:solidFill>
                  <a:schemeClr val="accent5"/>
                </a:solidFill>
                <a:latin typeface="Helvetica"/>
                <a:cs typeface="Helvetica"/>
              </a:defRPr>
            </a:lvl1pPr>
          </a:lstStyle>
          <a:p>
            <a:fld id="{17E276FA-8F89-B34D-A726-BE3FA1F8DD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7225778" cy="10248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CII-logo.png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461" y="102485"/>
            <a:ext cx="1149887" cy="58474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83959" y="102485"/>
            <a:ext cx="764074" cy="857741"/>
          </a:xfrm>
          <a:prstGeom prst="rect">
            <a:avLst/>
          </a:prstGeom>
        </p:spPr>
      </p:pic>
      <p:sp>
        <p:nvSpPr>
          <p:cNvPr id="15" name="Trapezoid 64"/>
          <p:cNvSpPr>
            <a:spLocks/>
          </p:cNvSpPr>
          <p:nvPr userDrawn="1"/>
        </p:nvSpPr>
        <p:spPr bwMode="auto">
          <a:xfrm>
            <a:off x="609600" y="990600"/>
            <a:ext cx="344532" cy="1796703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-35282"/>
            <a:ext cx="9296400" cy="15239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73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60" r:id="rId4"/>
    <p:sldLayoutId id="2147483663" r:id="rId5"/>
    <p:sldLayoutId id="2147483651" r:id="rId6"/>
    <p:sldLayoutId id="2147483662" r:id="rId7"/>
    <p:sldLayoutId id="2147483666" r:id="rId8"/>
    <p:sldLayoutId id="2147483659" r:id="rId9"/>
    <p:sldLayoutId id="2147483667" r:id="rId10"/>
    <p:sldLayoutId id="2147483652" r:id="rId11"/>
    <p:sldLayoutId id="2147483665" r:id="rId12"/>
    <p:sldLayoutId id="2147483653" r:id="rId13"/>
    <p:sldLayoutId id="2147483664" r:id="rId14"/>
    <p:sldLayoutId id="2147483656" r:id="rId15"/>
    <p:sldLayoutId id="2147483657" r:id="rId16"/>
    <p:sldLayoutId id="2147483661" r:id="rId17"/>
    <p:sldLayoutId id="2147483658" r:id="rId18"/>
    <p:sldLayoutId id="2147483670" r:id="rId19"/>
    <p:sldLayoutId id="2147483671" r:id="rId20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lnSpc>
          <a:spcPts val="3400"/>
        </a:lnSpc>
        <a:spcBef>
          <a:spcPts val="0"/>
        </a:spcBef>
        <a:buNone/>
        <a:defRPr sz="3200" b="0" i="0" kern="1200">
          <a:solidFill>
            <a:schemeClr val="accent1"/>
          </a:solidFill>
          <a:latin typeface="Helvetica"/>
          <a:ea typeface="+mj-ea"/>
          <a:cs typeface="Helvetica"/>
        </a:defRPr>
      </a:lvl1pPr>
    </p:titleStyle>
    <p:bodyStyle>
      <a:lvl1pPr marL="2286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3"/>
        </a:buClr>
        <a:buFont typeface="Arial"/>
        <a:buChar char="•"/>
        <a:defRPr sz="28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1pPr>
      <a:lvl2pPr marL="4572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2"/>
        </a:buClr>
        <a:buSzPct val="115000"/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2pPr>
      <a:lvl3pPr marL="6858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3pPr>
      <a:lvl4pPr marL="9144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4pPr>
      <a:lvl5pPr marL="1143000" indent="-228600" algn="l" defTabSz="457200" rtl="0" eaLnBrk="1" latinLnBrk="0" hangingPunct="1">
        <a:spcBef>
          <a:spcPts val="0"/>
        </a:spcBef>
        <a:spcAft>
          <a:spcPts val="800"/>
        </a:spcAft>
        <a:buClr>
          <a:schemeClr val="accent4"/>
        </a:buClr>
        <a:buFont typeface="Arial"/>
        <a:buChar char="•"/>
        <a:defRPr sz="2200" b="0" i="0" kern="1200" baseline="0">
          <a:solidFill>
            <a:schemeClr val="accent3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www.visual-literacy.org/periodic_table/periodic_tabl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ytimes.com/interactive/2009/07/31/business/20080801-metrics-graphic.html?_r=0" TargetMode="External"/><Relationship Id="rId4" Type="http://schemas.openxmlformats.org/officeDocument/2006/relationships/hyperlink" Target="http://googletrends.github.io/iframe-scaffolder/#/view?urls=Thanksgiving 2015|https:%2F%2Fgoogledataorg.cartodb.com%2Fu%2Fgoogledata%2Fviz%2Fbf595f4c-7381-11e5-9ec5-42010a14800c%2Fembed_map&amp;active=0&amp;sharing=1&amp;autoplay=0&amp;loop=1&amp;layout=narrative&amp;theme=red&amp;title=A day in the life: US Thanksgiving on Google Flights&amp;description=The day before Thanksgiving 2015 shown in US domestic and international air travel booked with Google Flights" TargetMode="External"/><Relationship Id="rId5" Type="http://schemas.openxmlformats.org/officeDocument/2006/relationships/hyperlink" Target="http://www.slate.com/blogs/the_slatest/2015/10/06/syrian_conflict_relationships_explained.html" TargetMode="External"/><Relationship Id="rId6" Type="http://schemas.openxmlformats.org/officeDocument/2006/relationships/hyperlink" Target="http://mbtaviz.github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lowingdata.com/2015/12/15/a-day-in-the-life-of-american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8197" y="3518487"/>
            <a:ext cx="5248012" cy="1040870"/>
          </a:xfrm>
        </p:spPr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Information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© </a:t>
            </a:r>
            <a:r>
              <a:rPr lang="en-US" dirty="0" smtClean="0"/>
              <a:t>Jennifer </a:t>
            </a:r>
            <a:r>
              <a:rPr lang="en-US" dirty="0" err="1" smtClean="0"/>
              <a:t>Mankoff</a:t>
            </a:r>
            <a:r>
              <a:rPr lang="en-US" dirty="0" smtClean="0"/>
              <a:t> &amp; Nikola Banovic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25513" y="5372760"/>
            <a:ext cx="7250112" cy="539750"/>
          </a:xfrm>
        </p:spPr>
        <p:txBody>
          <a:bodyPr/>
          <a:lstStyle/>
          <a:p>
            <a:r>
              <a:rPr lang="en-US" dirty="0" smtClean="0"/>
              <a:t>The Data Pipeline; HCII; Spring 2017</a:t>
            </a:r>
          </a:p>
          <a:p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Slides cribbed from Marti 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Hearst http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://</a:t>
            </a:r>
            <a:r>
              <a:rPr lang="en-US" sz="1400" dirty="0" err="1">
                <a:latin typeface="Geneva" charset="0"/>
                <a:ea typeface="ＭＳ Ｐゴシック" charset="0"/>
                <a:cs typeface="ＭＳ Ｐゴシック" charset="0"/>
              </a:rPr>
              <a:t>courses.ischool.berkeley.edu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/i247/f05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/ 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(slides 2-10, 16, 19-21, 23, 25-37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sz="1400" dirty="0" err="1" smtClean="0">
                <a:latin typeface="Geneva" charset="0"/>
                <a:ea typeface="ＭＳ Ｐゴシック" charset="0"/>
                <a:cs typeface="ＭＳ Ｐゴシック" charset="0"/>
              </a:rPr>
              <a:t>Jian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Huang, based on a tutorial by Daniel </a:t>
            </a:r>
            <a:r>
              <a:rPr lang="en-US" sz="1400" dirty="0" err="1">
                <a:latin typeface="Geneva" charset="0"/>
                <a:ea typeface="ＭＳ Ｐゴシック" charset="0"/>
                <a:cs typeface="ＭＳ Ｐゴシック" charset="0"/>
              </a:rPr>
              <a:t>Kiem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 (slides 39-58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); </a:t>
            </a:r>
            <a:r>
              <a:rPr lang="en-US" sz="1400" dirty="0" err="1" smtClean="0">
                <a:latin typeface="Geneva" charset="0"/>
                <a:ea typeface="ＭＳ Ｐゴシック" charset="0"/>
                <a:cs typeface="ＭＳ Ｐゴシック" charset="0"/>
              </a:rPr>
              <a:t>Beomjin</a:t>
            </a:r>
            <a:r>
              <a:rPr lang="en-US" sz="1400" dirty="0" smtClean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400" dirty="0">
                <a:latin typeface="Geneva" charset="0"/>
                <a:ea typeface="ＭＳ Ｐゴシック" charset="0"/>
                <a:cs typeface="ＭＳ Ｐゴシック" charset="0"/>
              </a:rPr>
              <a:t>Kin (11-14, 17-18)</a:t>
            </a:r>
          </a:p>
          <a:p>
            <a:endParaRPr lang="en-US" sz="14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826" y="2182260"/>
            <a:ext cx="764074" cy="857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13391" y="1361665"/>
            <a:ext cx="47179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spc="200" dirty="0" smtClean="0">
                <a:latin typeface="Copperplate"/>
                <a:cs typeface="Copperplate"/>
              </a:rPr>
              <a:t>P</a:t>
            </a:r>
            <a:r>
              <a:rPr lang="en-US" sz="9600" b="1" spc="200" dirty="0" smtClean="0">
                <a:latin typeface="Copperplate"/>
                <a:cs typeface="Copperplate"/>
              </a:rPr>
              <a:t> </a:t>
            </a:r>
            <a:r>
              <a:rPr lang="en-US" sz="7200" b="1" spc="200" dirty="0" smtClean="0">
                <a:latin typeface="Copperplate"/>
                <a:cs typeface="Copperplate"/>
              </a:rPr>
              <a:t>peline</a:t>
            </a:r>
            <a:endParaRPr lang="en-US" sz="7200" spc="200" dirty="0">
              <a:latin typeface="Copperplate"/>
              <a:cs typeface="Copperplat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45000" y="1424168"/>
            <a:ext cx="4717973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900" b="1" dirty="0" smtClean="0"/>
              <a:t> </a:t>
            </a:r>
            <a:r>
              <a:rPr lang="en-US" sz="4900" b="1" dirty="0" smtClean="0">
                <a:latin typeface="Copperplate"/>
                <a:cs typeface="Copperplate"/>
              </a:rPr>
              <a:t>The Data</a:t>
            </a:r>
            <a:endParaRPr lang="en-US" sz="4900" dirty="0">
              <a:latin typeface="Copperplate"/>
              <a:cs typeface="Copperplate"/>
            </a:endParaRPr>
          </a:p>
        </p:txBody>
      </p:sp>
      <p:sp>
        <p:nvSpPr>
          <p:cNvPr id="11" name="Trapezoid 64"/>
          <p:cNvSpPr>
            <a:spLocks/>
          </p:cNvSpPr>
          <p:nvPr/>
        </p:nvSpPr>
        <p:spPr bwMode="auto">
          <a:xfrm>
            <a:off x="2245000" y="3040001"/>
            <a:ext cx="344532" cy="3399022"/>
          </a:xfrm>
          <a:custGeom>
            <a:avLst/>
            <a:gdLst>
              <a:gd name="T0" fmla="*/ 0 w 457200"/>
              <a:gd name="T1" fmla="*/ 800100 h 800100"/>
              <a:gd name="T2" fmla="*/ 114300 w 457200"/>
              <a:gd name="T3" fmla="*/ 0 h 800100"/>
              <a:gd name="T4" fmla="*/ 342900 w 457200"/>
              <a:gd name="T5" fmla="*/ 0 h 800100"/>
              <a:gd name="T6" fmla="*/ 457200 w 457200"/>
              <a:gd name="T7" fmla="*/ 800100 h 800100"/>
              <a:gd name="T8" fmla="*/ 0 w 457200"/>
              <a:gd name="T9" fmla="*/ 80010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457200" h="800100">
                <a:moveTo>
                  <a:pt x="0" y="800100"/>
                </a:moveTo>
                <a:lnTo>
                  <a:pt x="114300" y="0"/>
                </a:lnTo>
                <a:lnTo>
                  <a:pt x="342900" y="0"/>
                </a:lnTo>
                <a:lnTo>
                  <a:pt x="457200" y="800100"/>
                </a:lnTo>
                <a:lnTo>
                  <a:pt x="0" y="800100"/>
                </a:lnTo>
                <a:close/>
              </a:path>
            </a:pathLst>
          </a:custGeom>
          <a:gradFill rotWithShape="1">
            <a:gsLst>
              <a:gs pos="0">
                <a:srgbClr val="000000"/>
              </a:gs>
              <a:gs pos="100000">
                <a:srgbClr val="000000">
                  <a:gamma/>
                  <a:tint val="0"/>
                  <a:invGamma/>
                  <a:alpha val="0"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40000" dist="23000" dir="5400000" rotWithShape="0">
                    <a:srgbClr val="000000">
                      <a:alpha val="34999"/>
                    </a:srgb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5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4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Hans </a:t>
            </a:r>
            <a:r>
              <a:rPr lang="en-US" dirty="0" err="1" smtClean="0"/>
              <a:t>Rosling</a:t>
            </a:r>
            <a:r>
              <a:rPr lang="en-US" dirty="0" smtClean="0"/>
              <a:t> on Health &amp; Wealth</a:t>
            </a:r>
            <a:endParaRPr lang="en-US" dirty="0"/>
          </a:p>
        </p:txBody>
      </p:sp>
      <p:pic>
        <p:nvPicPr>
          <p:cNvPr id="7" name="Content Placeholder 6" descr="Screen Shot 2014-02-24 at 2.13.16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" r="2057"/>
          <a:stretch>
            <a:fillRect/>
          </a:stretch>
        </p:blipFill>
        <p:spPr/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55732" y="1396204"/>
            <a:ext cx="71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=ahp7QhbB8G4</a:t>
            </a:r>
          </a:p>
        </p:txBody>
      </p:sp>
    </p:spTree>
    <p:extLst>
      <p:ext uri="{BB962C8B-B14F-4D97-AF65-F5344CB8AC3E}">
        <p14:creationId xmlns:p14="http://schemas.microsoft.com/office/powerpoint/2010/main" val="415358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form a mental image or vision of …</a:t>
            </a:r>
          </a:p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Visualize: to imagine or remember as if actually seeing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946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923" grpId="0" uiExpand="1" build="p" bldLvl="2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depiction of information using spatial or graphical representations, to facilitate comparison, pattern recognition, change detection, and other cognitive skills by making use of the visual system (Hearst 03). </a:t>
            </a:r>
          </a:p>
          <a:p>
            <a:pPr>
              <a:buFontTx/>
              <a:buNone/>
            </a:pP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32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What is Information Visualization?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ja-JP" altLang="en-US" dirty="0" smtClean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that which gives to the viewer the greatest number of ideas in the shortest time with the least ink in the smallest space.</a:t>
            </a:r>
            <a:r>
              <a:rPr lang="ja-JP" altLang="en-US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 --Edward R. </a:t>
            </a:r>
            <a:r>
              <a:rPr lang="en-US" altLang="ja-JP" dirty="0" err="1">
                <a:latin typeface="Geneva" charset="0"/>
                <a:ea typeface="ＭＳ Ｐゴシック" charset="0"/>
                <a:cs typeface="ＭＳ Ｐゴシック" charset="0"/>
              </a:rPr>
              <a:t>Tufte</a:t>
            </a:r>
            <a:endParaRPr lang="en-US" altLang="ja-JP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altLang="ja-JP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Further Reading: http://</a:t>
            </a:r>
            <a:r>
              <a:rPr lang="en-US" altLang="ja-JP" dirty="0" err="1">
                <a:latin typeface="Geneva" charset="0"/>
                <a:ea typeface="ＭＳ Ｐゴシック" charset="0"/>
                <a:cs typeface="ＭＳ Ｐゴシック" charset="0"/>
              </a:rPr>
              <a:t>fellinlovewithdata.com</a:t>
            </a:r>
            <a:r>
              <a:rPr lang="en-US" altLang="ja-JP" dirty="0">
                <a:latin typeface="Geneva" charset="0"/>
                <a:ea typeface="ＭＳ Ｐゴシック" charset="0"/>
                <a:cs typeface="ＭＳ Ｐゴシック" charset="0"/>
              </a:rPr>
              <a:t>/guides/7-classic-foundational-vis-papers</a:t>
            </a:r>
          </a:p>
        </p:txBody>
      </p:sp>
    </p:spTree>
    <p:extLst>
      <p:ext uri="{BB962C8B-B14F-4D97-AF65-F5344CB8AC3E}">
        <p14:creationId xmlns:p14="http://schemas.microsoft.com/office/powerpoint/2010/main" val="33966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19200" y="5680642"/>
            <a:ext cx="1143000" cy="457200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sz="1400">
                <a:solidFill>
                  <a:srgbClr val="687D29"/>
                </a:solidFill>
                <a:latin typeface="Courier" charset="0"/>
              </a:rPr>
              <a:t>Image from mapquest.com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44384" y="2175442"/>
            <a:ext cx="7772400" cy="2819400"/>
          </a:xfrm>
        </p:spPr>
        <p:txBody>
          <a:bodyPr/>
          <a:lstStyle/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1. Start out going Southwest on ELLSWORTH AVE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    Towards BROADWAY by turning right.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2: Turn RIGHT onto BROADWAY.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3. Turn RIGHT onto QUINCY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4. Turn LEFT onto CAMBRIDGE ST.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5. Turn SLIGHT RIGHT onto MASSACHUSETTS AVE. </a:t>
            </a:r>
          </a:p>
          <a:p>
            <a:pPr>
              <a:buFontTx/>
              <a:buNone/>
            </a:pPr>
            <a:r>
              <a:rPr lang="en-US" sz="1200" b="1" dirty="0">
                <a:latin typeface="Geneva" charset="0"/>
                <a:ea typeface="ＭＳ Ｐゴシック" charset="0"/>
                <a:cs typeface="ＭＳ Ｐゴシック" charset="0"/>
              </a:rPr>
              <a:t>6. Turn RIGHT onto RUSSELL ST.</a:t>
            </a:r>
            <a:r>
              <a:rPr lang="en-US" sz="1200" dirty="0">
                <a:latin typeface="Geneva" charset="0"/>
                <a:ea typeface="ＭＳ Ｐゴシック" charset="0"/>
                <a:cs typeface="ＭＳ Ｐゴシック" charset="0"/>
              </a:rPr>
              <a:t> </a:t>
            </a:r>
          </a:p>
          <a:p>
            <a:endParaRPr lang="en-US" sz="12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14020" name="Picture 4" descr="C:\My Documents\Viz\m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1992268"/>
            <a:ext cx="5344174" cy="3799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4021" name="Freeform 5"/>
          <p:cNvSpPr>
            <a:spLocks/>
          </p:cNvSpPr>
          <p:nvPr/>
        </p:nvSpPr>
        <p:spPr bwMode="auto">
          <a:xfrm>
            <a:off x="6477000" y="2785042"/>
            <a:ext cx="1676400" cy="2514600"/>
          </a:xfrm>
          <a:custGeom>
            <a:avLst/>
            <a:gdLst>
              <a:gd name="T0" fmla="*/ 2147483647 w 1056"/>
              <a:gd name="T1" fmla="*/ 2147483647 h 1584"/>
              <a:gd name="T2" fmla="*/ 2147483647 w 1056"/>
              <a:gd name="T3" fmla="*/ 2147483647 h 1584"/>
              <a:gd name="T4" fmla="*/ 2147483647 w 1056"/>
              <a:gd name="T5" fmla="*/ 2147483647 h 1584"/>
              <a:gd name="T6" fmla="*/ 2147483647 w 1056"/>
              <a:gd name="T7" fmla="*/ 2147483647 h 1584"/>
              <a:gd name="T8" fmla="*/ 0 w 1056"/>
              <a:gd name="T9" fmla="*/ 2147483647 h 1584"/>
              <a:gd name="T10" fmla="*/ 2147483647 w 1056"/>
              <a:gd name="T11" fmla="*/ 0 h 158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56"/>
              <a:gd name="T19" fmla="*/ 0 h 1584"/>
              <a:gd name="T20" fmla="*/ 1056 w 1056"/>
              <a:gd name="T21" fmla="*/ 1584 h 158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56" h="1584">
                <a:moveTo>
                  <a:pt x="1056" y="1440"/>
                </a:moveTo>
                <a:lnTo>
                  <a:pt x="960" y="1584"/>
                </a:lnTo>
                <a:lnTo>
                  <a:pt x="288" y="1200"/>
                </a:lnTo>
                <a:lnTo>
                  <a:pt x="288" y="336"/>
                </a:lnTo>
                <a:lnTo>
                  <a:pt x="0" y="96"/>
                </a:lnTo>
                <a:lnTo>
                  <a:pt x="144" y="0"/>
                </a:lnTo>
              </a:path>
            </a:pathLst>
          </a:custGeom>
          <a:noFill/>
          <a:ln w="57150">
            <a:solidFill>
              <a:schemeClr val="hlink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1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The Power of Visualization</a:t>
            </a:r>
          </a:p>
        </p:txBody>
      </p:sp>
      <p:pic>
        <p:nvPicPr>
          <p:cNvPr id="2253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91" y="103880"/>
            <a:ext cx="9139384" cy="554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1143000" y="5815111"/>
            <a:ext cx="75328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/>
              <a:t>Line </a:t>
            </a:r>
            <a:r>
              <a:rPr lang="en-US" dirty="0" smtClean="0"/>
              <a:t>drive </a:t>
            </a:r>
            <a:r>
              <a:rPr lang="en-US" dirty="0"/>
              <a:t>tool by </a:t>
            </a:r>
            <a:r>
              <a:rPr lang="en-US" dirty="0" err="1"/>
              <a:t>Maneesh</a:t>
            </a:r>
            <a:r>
              <a:rPr lang="en-US" dirty="0"/>
              <a:t> </a:t>
            </a:r>
            <a:r>
              <a:rPr lang="en-US" dirty="0" err="1"/>
              <a:t>Agrawala</a:t>
            </a:r>
            <a:r>
              <a:rPr lang="en-US" dirty="0"/>
              <a:t> http://</a:t>
            </a:r>
            <a:r>
              <a:rPr lang="en-US" dirty="0" err="1"/>
              <a:t>graphics.stanford.edu</a:t>
            </a:r>
            <a:r>
              <a:rPr lang="en-US" dirty="0"/>
              <a:t>/~</a:t>
            </a:r>
            <a:r>
              <a:rPr lang="en-US" dirty="0" err="1"/>
              <a:t>maneesh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114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neva" charset="0"/>
                <a:ea typeface="ＭＳ Ｐゴシック" charset="0"/>
                <a:cs typeface="ＭＳ Ｐゴシック" charset="0"/>
              </a:rPr>
              <a:t>The Power of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Design </a:t>
            </a:r>
            <a:r>
              <a:rPr lang="en-US" i="1" dirty="0" smtClean="0">
                <a:latin typeface="Geneva" charset="0"/>
                <a:ea typeface="ＭＳ Ｐゴシック" charset="0"/>
                <a:cs typeface="ＭＳ Ｐゴシック" charset="0"/>
              </a:rPr>
              <a:t>and </a:t>
            </a:r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interaction in Visualization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Rectangle 4"/>
          <p:cNvSpPr>
            <a:spLocks noChangeArrowheads="1"/>
          </p:cNvSpPr>
          <p:nvPr/>
        </p:nvSpPr>
        <p:spPr bwMode="auto">
          <a:xfrm>
            <a:off x="38775" y="3516342"/>
            <a:ext cx="225223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dirty="0" smtClean="0"/>
              <a:t>Lee, </a:t>
            </a:r>
            <a:r>
              <a:rPr lang="en-US" dirty="0" err="1" smtClean="0"/>
              <a:t>Forlizzi</a:t>
            </a:r>
            <a:r>
              <a:rPr lang="en-US" dirty="0" smtClean="0"/>
              <a:t> &amp; Hudson</a:t>
            </a:r>
            <a:endParaRPr lang="en-US" dirty="0"/>
          </a:p>
        </p:txBody>
      </p:sp>
      <p:pic>
        <p:nvPicPr>
          <p:cNvPr id="4" name="Picture 3" descr="Screen Shot 2015-02-02 at 5.00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7829"/>
            <a:ext cx="9144000" cy="2180663"/>
          </a:xfrm>
          <a:prstGeom prst="rect">
            <a:avLst/>
          </a:prstGeom>
        </p:spPr>
      </p:pic>
      <p:pic>
        <p:nvPicPr>
          <p:cNvPr id="6" name="Picture 5" descr="Screen Shot 2015-02-02 at 4.58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854" y="3488492"/>
            <a:ext cx="6944146" cy="333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03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21973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1" y="2977314"/>
            <a:ext cx="8130962" cy="388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2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xfrm>
            <a:off x="1178247" y="310162"/>
            <a:ext cx="6280441" cy="990107"/>
          </a:xfrm>
        </p:spPr>
        <p:txBody>
          <a:bodyPr/>
          <a:lstStyle/>
          <a:p>
            <a:r>
              <a:rPr lang="en-US" sz="3600" dirty="0">
                <a:latin typeface="Geneva" charset="0"/>
                <a:ea typeface="ＭＳ Ｐゴシック" charset="0"/>
                <a:cs typeface="ＭＳ Ｐゴシック" charset="0"/>
              </a:rPr>
              <a:t>Planning a Visualization</a:t>
            </a:r>
          </a:p>
        </p:txBody>
      </p:sp>
      <p:sp>
        <p:nvSpPr>
          <p:cNvPr id="251907" name="Rectangle 3"/>
          <p:cNvSpPr>
            <a:spLocks noGrp="1" noChangeArrowheads="1"/>
          </p:cNvSpPr>
          <p:nvPr>
            <p:ph idx="1"/>
          </p:nvPr>
        </p:nvSpPr>
        <p:spPr>
          <a:xfrm>
            <a:off x="1128944" y="1448007"/>
            <a:ext cx="4604199" cy="4379976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800" dirty="0" smtClean="0">
                <a:solidFill>
                  <a:schemeClr val="tx1"/>
                </a:solidFill>
                <a:latin typeface="Geneva" charset="0"/>
                <a:ea typeface="ＭＳ Ｐゴシック" charset="0"/>
                <a:cs typeface="ＭＳ Ｐゴシック" charset="0"/>
              </a:rPr>
              <a:t>is its goal?</a:t>
            </a:r>
          </a:p>
          <a:p>
            <a:r>
              <a:rPr lang="en-US" dirty="0" smtClean="0"/>
              <a:t>Does it support comparisons?</a:t>
            </a:r>
            <a:endParaRPr lang="en-US" dirty="0"/>
          </a:p>
          <a:p>
            <a:r>
              <a:rPr lang="en-US" dirty="0"/>
              <a:t>Causality, Mechanism, Structure, </a:t>
            </a:r>
            <a:r>
              <a:rPr lang="en-US" dirty="0" smtClean="0"/>
              <a:t>Explanation?</a:t>
            </a:r>
            <a:endParaRPr lang="en-US" dirty="0"/>
          </a:p>
          <a:p>
            <a:r>
              <a:rPr lang="en-US" dirty="0"/>
              <a:t>Multivariate </a:t>
            </a:r>
            <a:r>
              <a:rPr lang="en-US" dirty="0" smtClean="0"/>
              <a:t>analysis?</a:t>
            </a:r>
            <a:endParaRPr lang="en-US" dirty="0"/>
          </a:p>
          <a:p>
            <a:r>
              <a:rPr lang="en-US" dirty="0"/>
              <a:t>Integration of </a:t>
            </a:r>
            <a:r>
              <a:rPr lang="en-US" dirty="0" smtClean="0"/>
              <a:t>Evidence?</a:t>
            </a:r>
            <a:endParaRPr lang="en-US" dirty="0"/>
          </a:p>
          <a:p>
            <a:r>
              <a:rPr lang="en-US" dirty="0" smtClean="0"/>
              <a:t>Documentation? [process &amp; provenance]</a:t>
            </a:r>
            <a:endParaRPr lang="en-US" dirty="0"/>
          </a:p>
          <a:p>
            <a:r>
              <a:rPr lang="en-US" dirty="0"/>
              <a:t>Content </a:t>
            </a:r>
            <a:r>
              <a:rPr lang="en-US" dirty="0" smtClean="0"/>
              <a:t>(Most Important)</a:t>
            </a:r>
            <a:endParaRPr lang="en-US" dirty="0"/>
          </a:p>
          <a:p>
            <a:pPr marL="0" indent="0">
              <a:buNone/>
            </a:pP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marL="609600" indent="-609600"/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4202" r="9665" b="33598"/>
          <a:stretch/>
        </p:blipFill>
        <p:spPr>
          <a:xfrm>
            <a:off x="5753259" y="1673272"/>
            <a:ext cx="3410857" cy="45538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83278" y="1322083"/>
            <a:ext cx="125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Tufte</a:t>
            </a:r>
            <a:r>
              <a:rPr lang="en-US" dirty="0" smtClean="0"/>
              <a:t> (Yale)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5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 feedback</a:t>
            </a:r>
          </a:p>
          <a:p>
            <a:r>
              <a:rPr lang="en-US" dirty="0" smtClean="0"/>
              <a:t>Quiz 3</a:t>
            </a:r>
          </a:p>
          <a:p>
            <a:r>
              <a:rPr lang="en-US" dirty="0" smtClean="0"/>
              <a:t>Light Overview of Info </a:t>
            </a:r>
            <a:r>
              <a:rPr lang="en-US" dirty="0" err="1" smtClean="0"/>
              <a:t>Viz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Practice</a:t>
            </a:r>
          </a:p>
          <a:p>
            <a:r>
              <a:rPr lang="en-US" dirty="0" smtClean="0"/>
              <a:t>Byte 3</a:t>
            </a: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7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Making Queries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Define the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query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[</a:t>
            </a:r>
            <a:r>
              <a:rPr lang="en-US" sz="2800" dirty="0" err="1">
                <a:latin typeface="Geneva" charset="0"/>
                <a:ea typeface="ＭＳ Ｐゴシック" charset="0"/>
                <a:cs typeface="ＭＳ Ｐゴシック" charset="0"/>
              </a:rPr>
              <a:t>ies</a:t>
            </a:r>
            <a:r>
              <a:rPr lang="en-US" sz="2800" dirty="0">
                <a:latin typeface="Geneva" charset="0"/>
                <a:ea typeface="ＭＳ Ｐゴシック" charset="0"/>
                <a:cs typeface="ＭＳ Ｐゴシック" charset="0"/>
              </a:rPr>
              <a:t>] you wish to </a:t>
            </a:r>
            <a:r>
              <a:rPr lang="en-US" sz="2800" dirty="0" smtClean="0">
                <a:latin typeface="Geneva" charset="0"/>
                <a:ea typeface="ＭＳ Ｐゴシック" charset="0"/>
                <a:cs typeface="ＭＳ Ｐゴシック" charset="0"/>
              </a:rPr>
              <a:t>support </a:t>
            </a:r>
            <a:endParaRPr lang="en-US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 sz="2800" dirty="0">
                <a:latin typeface="Geneva" charset="0"/>
                <a:ea typeface="ＭＳ Ｐゴシック" charset="0"/>
                <a:cs typeface="ＭＳ Ｐゴシック" charset="0"/>
              </a:rPr>
              <a:t>The special skill of designers … [is] the talent to analyze a design in terms of its ability to support the visual queries of others…</a:t>
            </a:r>
            <a:r>
              <a:rPr lang="ja-JP" altLang="en-US" sz="2800" dirty="0">
                <a:latin typeface="Geneva" charset="0"/>
                <a:ea typeface="ＭＳ Ｐゴシック" charset="0"/>
                <a:cs typeface="ＭＳ Ｐゴシック" charset="0"/>
              </a:rPr>
              <a:t>”</a:t>
            </a:r>
            <a:endParaRPr lang="en-US" altLang="ja-JP" sz="2800" dirty="0">
              <a:latin typeface="Geneva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2400" dirty="0">
                <a:latin typeface="Geneva" charset="0"/>
                <a:ea typeface="ＭＳ Ｐゴシック" charset="0"/>
              </a:rPr>
              <a:t>Patterns </a:t>
            </a:r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 visual system 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Cognitive process prediction</a:t>
            </a:r>
          </a:p>
          <a:p>
            <a:pPr lvl="1"/>
            <a:r>
              <a:rPr lang="en-US" sz="2400" dirty="0">
                <a:latin typeface="Geneva" charset="0"/>
                <a:ea typeface="ＭＳ Ｐゴシック" charset="0"/>
                <a:sym typeface="Wingdings" charset="0"/>
              </a:rPr>
              <a:t>A continual fresh eye </a:t>
            </a:r>
          </a:p>
        </p:txBody>
      </p:sp>
    </p:spTree>
    <p:extLst>
      <p:ext uri="{BB962C8B-B14F-4D97-AF65-F5344CB8AC3E}">
        <p14:creationId xmlns:p14="http://schemas.microsoft.com/office/powerpoint/2010/main" val="1705353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Narrative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943" y="1520579"/>
            <a:ext cx="7048804" cy="437997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Documenting the question you are answering</a:t>
            </a:r>
          </a:p>
          <a:p>
            <a:pPr marL="0" indent="0">
              <a:buNone/>
            </a:pPr>
            <a:r>
              <a:rPr lang="en-US" dirty="0" smtClean="0"/>
              <a:t>Leading the viewer through a story</a:t>
            </a:r>
          </a:p>
          <a:p>
            <a:pPr marL="0" indent="0">
              <a:buNone/>
            </a:pPr>
            <a:r>
              <a:rPr lang="en-US" dirty="0" smtClean="0"/>
              <a:t>Another Example: </a:t>
            </a:r>
            <a:br>
              <a:rPr lang="en-US" dirty="0" smtClean="0"/>
            </a:b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projects.propublica.org</a:t>
            </a:r>
            <a:r>
              <a:rPr lang="en-US" dirty="0"/>
              <a:t>/extinctions/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653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954132" y="-33481"/>
            <a:ext cx="6280441" cy="990107"/>
          </a:xfrm>
        </p:spPr>
        <p:txBody>
          <a:bodyPr/>
          <a:lstStyle/>
          <a:p>
            <a:r>
              <a:rPr lang="en-US" dirty="0" smtClean="0">
                <a:latin typeface="Geneva" charset="0"/>
                <a:ea typeface="ＭＳ Ｐゴシック" charset="0"/>
                <a:cs typeface="ＭＳ Ｐゴシック" charset="0"/>
              </a:rPr>
              <a:t>Visualization Techniques</a:t>
            </a:r>
            <a:endParaRPr lang="en-US" dirty="0">
              <a:latin typeface="Geneva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734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2209800"/>
            <a:ext cx="6964363" cy="357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3"/>
          <p:cNvSpPr>
            <a:spLocks noChangeArrowheads="1"/>
          </p:cNvSpPr>
          <p:nvPr/>
        </p:nvSpPr>
        <p:spPr bwMode="auto">
          <a:xfrm>
            <a:off x="1295400" y="1457199"/>
            <a:ext cx="7620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http://</a:t>
            </a:r>
            <a:r>
              <a:rPr lang="en-US" dirty="0" err="1">
                <a:hlinkClick r:id="rId4"/>
              </a:rPr>
              <a:t>www.visual-literacy.org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periodic_table.html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8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neva" charset="0"/>
                <a:ea typeface="ＭＳ Ｐゴシック" charset="0"/>
                <a:cs typeface="ＭＳ Ｐゴシック" charset="0"/>
              </a:rPr>
              <a:t>Comparison by Keim</a:t>
            </a:r>
          </a:p>
        </p:txBody>
      </p:sp>
      <p:pic>
        <p:nvPicPr>
          <p:cNvPr id="8192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4171"/>
            <a:ext cx="91440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213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560" y="310162"/>
            <a:ext cx="7536725" cy="990107"/>
          </a:xfrm>
        </p:spPr>
        <p:txBody>
          <a:bodyPr/>
          <a:lstStyle/>
          <a:p>
            <a:r>
              <a:rPr lang="en-US" dirty="0" smtClean="0"/>
              <a:t>The earth is getting warmer [which is closest to your view]: Create a </a:t>
            </a:r>
            <a:r>
              <a:rPr lang="en-US" dirty="0" err="1" smtClean="0"/>
              <a:t>viz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1713803"/>
              </p:ext>
            </p:extLst>
          </p:nvPr>
        </p:nvGraphicFramePr>
        <p:xfrm>
          <a:off x="126996" y="1469570"/>
          <a:ext cx="8944431" cy="4834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391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  <a:gridCol w="421120"/>
              </a:tblGrid>
              <a:tr h="8527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vert="vert"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Sci. ‘14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Sci.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 ‘09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14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 13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12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Nov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Feb 11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Oct 10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</a:t>
                      </a:r>
                      <a:r>
                        <a:rPr lang="en-US" baseline="0" dirty="0" smtClean="0"/>
                        <a:t> 09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April 08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Jan 07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Aug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Jul 06</a:t>
                      </a:r>
                      <a:endParaRPr lang="en-US" dirty="0"/>
                    </a:p>
                  </a:txBody>
                  <a:tcPr vert="vert27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Jun 06</a:t>
                      </a:r>
                      <a:endParaRPr lang="en-US" dirty="0"/>
                    </a:p>
                  </a:txBody>
                  <a:tcPr vert="vert270"/>
                </a:tc>
              </a:tr>
              <a:tr h="816429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 of human activity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</a:tr>
              <a:tr h="1124857">
                <a:tc>
                  <a:txBody>
                    <a:bodyPr/>
                    <a:lstStyle/>
                    <a:p>
                      <a:r>
                        <a:rPr lang="en-US" dirty="0" smtClean="0"/>
                        <a:t>Mostly because</a:t>
                      </a:r>
                      <a:r>
                        <a:rPr lang="en-US" baseline="0" dirty="0" smtClean="0"/>
                        <a:t> of natural patterns in the earth’s 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489857">
                <a:tc>
                  <a:txBody>
                    <a:bodyPr/>
                    <a:lstStyle/>
                    <a:p>
                      <a:r>
                        <a:rPr lang="en-US" dirty="0" smtClean="0"/>
                        <a:t>No solid evidence</a:t>
                      </a:r>
                      <a:r>
                        <a:rPr lang="en-US" baseline="0" dirty="0" smtClean="0"/>
                        <a:t> it is warming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</a:tr>
              <a:tr h="689989">
                <a:tc>
                  <a:txBody>
                    <a:bodyPr/>
                    <a:lstStyle/>
                    <a:p>
                      <a:r>
                        <a:rPr lang="en-US" dirty="0" smtClean="0"/>
                        <a:t>Don’t know/refused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53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5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89563" b="-3890"/>
          <a:stretch/>
        </p:blipFill>
        <p:spPr>
          <a:xfrm>
            <a:off x="1353685" y="5914572"/>
            <a:ext cx="7048500" cy="165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/>
          <a:srcRect t="42377" b="31050"/>
          <a:stretch/>
        </p:blipFill>
        <p:spPr>
          <a:xfrm>
            <a:off x="1353685" y="2819400"/>
            <a:ext cx="7048500" cy="3070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/>
          <a:srcRect b="80795"/>
          <a:stretch/>
        </p:blipFill>
        <p:spPr>
          <a:xfrm>
            <a:off x="1371828" y="310162"/>
            <a:ext cx="7048500" cy="22194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Wave 3"/>
          <p:cNvSpPr/>
          <p:nvPr/>
        </p:nvSpPr>
        <p:spPr>
          <a:xfrm>
            <a:off x="1371828" y="2247072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ave 8"/>
          <p:cNvSpPr/>
          <p:nvPr/>
        </p:nvSpPr>
        <p:spPr>
          <a:xfrm>
            <a:off x="1371829" y="2508330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Wave 11"/>
          <p:cNvSpPr/>
          <p:nvPr/>
        </p:nvSpPr>
        <p:spPr>
          <a:xfrm>
            <a:off x="1353684" y="5564083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ave 12"/>
          <p:cNvSpPr/>
          <p:nvPr/>
        </p:nvSpPr>
        <p:spPr>
          <a:xfrm>
            <a:off x="1353685" y="5825341"/>
            <a:ext cx="7048500" cy="463964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bg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ave 13"/>
          <p:cNvSpPr/>
          <p:nvPr/>
        </p:nvSpPr>
        <p:spPr>
          <a:xfrm>
            <a:off x="1360942" y="2555005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Wave 14"/>
          <p:cNvSpPr/>
          <p:nvPr/>
        </p:nvSpPr>
        <p:spPr>
          <a:xfrm>
            <a:off x="1371829" y="5838372"/>
            <a:ext cx="7048500" cy="152400"/>
          </a:xfrm>
          <a:prstGeom prst="wave">
            <a:avLst>
              <a:gd name="adj1" fmla="val 20000"/>
              <a:gd name="adj2" fmla="val 0"/>
            </a:avLst>
          </a:prstGeom>
          <a:solidFill>
            <a:schemeClr val="tx1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09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Animation in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http://</a:t>
            </a:r>
            <a:r>
              <a:rPr lang="en-US" sz="2000" dirty="0" err="1"/>
              <a:t>www.bloomberg.com</a:t>
            </a:r>
            <a:r>
              <a:rPr lang="en-US" sz="2000" dirty="0"/>
              <a:t>/graphics/2014-hottest-year-on-record/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10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Simple, Interactive, Informative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132" y="5050514"/>
            <a:ext cx="7048804" cy="58515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err="1"/>
              <a:t>fivethirtyeight.com</a:t>
            </a:r>
            <a:r>
              <a:rPr lang="en-US" sz="2400" dirty="0"/>
              <a:t>/features/gun-deaths/</a:t>
            </a:r>
            <a:endParaRPr lang="en-US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32" y="1901951"/>
            <a:ext cx="7695633" cy="292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4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Geneva" charset="0"/>
                <a:ea typeface="ＭＳ Ｐゴシック" charset="0"/>
                <a:cs typeface="ＭＳ Ｐゴシック" charset="0"/>
              </a:rPr>
              <a:t>Does visualization help?</a:t>
            </a:r>
          </a:p>
        </p:txBody>
      </p:sp>
      <p:sp>
        <p:nvSpPr>
          <p:cNvPr id="5632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28600" lvl="1" indent="0">
              <a:buNone/>
            </a:pPr>
            <a:r>
              <a:rPr lang="en-US" sz="2400" dirty="0" smtClean="0">
                <a:latin typeface="Geneva" charset="0"/>
                <a:ea typeface="ＭＳ Ｐゴシック" charset="0"/>
              </a:rPr>
              <a:t>The </a:t>
            </a:r>
            <a:r>
              <a:rPr lang="en-US" sz="2400" dirty="0">
                <a:latin typeface="Geneva" charset="0"/>
                <a:ea typeface="ＭＳ Ｐゴシック" charset="0"/>
              </a:rPr>
              <a:t>jury is still out</a:t>
            </a:r>
          </a:p>
          <a:p>
            <a:pPr marL="228600" lvl="1" indent="0">
              <a:buNone/>
            </a:pPr>
            <a:r>
              <a:rPr lang="en-US" sz="2400" dirty="0">
                <a:latin typeface="Geneva" charset="0"/>
                <a:ea typeface="ＭＳ Ｐゴシック" charset="0"/>
              </a:rPr>
              <a:t>Still supplemental at best for text collections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A correlation with spatial ability</a:t>
            </a:r>
          </a:p>
          <a:p>
            <a:pPr lvl="2"/>
            <a:r>
              <a:rPr lang="en-US" sz="2000" dirty="0">
                <a:latin typeface="Geneva" charset="0"/>
                <a:ea typeface="ＭＳ Ｐゴシック" charset="0"/>
              </a:rPr>
              <a:t>Learning effects: with practice ability on visual display begins to equal that of </a:t>
            </a:r>
            <a:r>
              <a:rPr lang="en-US" sz="2000" dirty="0" smtClean="0">
                <a:latin typeface="Geneva" charset="0"/>
                <a:ea typeface="ＭＳ Ｐゴシック" charset="0"/>
              </a:rPr>
              <a:t>text</a:t>
            </a:r>
            <a:endParaRPr lang="en-US" sz="2000" dirty="0">
              <a:latin typeface="Geneva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5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Quiz 3 Code:</a:t>
            </a:r>
            <a:r>
              <a:rPr lang="en-US" dirty="0"/>
              <a:t> </a:t>
            </a:r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/>
          </a:p>
          <a:p>
            <a:pPr marL="0" indent="0" algn="ctr">
              <a:buNone/>
            </a:pPr>
            <a:r>
              <a:rPr lang="en-US" smtClean="0"/>
              <a:t>twonine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7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great visualizations: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day in </a:t>
            </a:r>
            <a:r>
              <a:rPr lang="en-US" dirty="0"/>
              <a:t>the life: </a:t>
            </a:r>
            <a:r>
              <a:rPr lang="en-US" dirty="0">
                <a:hlinkClick r:id="rId2"/>
              </a:rPr>
              <a:t>http://flowingdata.com/2015/12/15/a-day-in-the-life-of-americans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Alternative view of </a:t>
            </a:r>
            <a:r>
              <a:rPr lang="en-US" dirty="0" smtClean="0">
                <a:hlinkClick r:id="rId3"/>
              </a:rPr>
              <a:t>how different groups spend their days</a:t>
            </a:r>
            <a:endParaRPr lang="en-US" dirty="0" smtClean="0"/>
          </a:p>
          <a:p>
            <a:r>
              <a:rPr lang="en-US" dirty="0" smtClean="0"/>
              <a:t>US </a:t>
            </a:r>
            <a:r>
              <a:rPr lang="en-US" dirty="0" smtClean="0">
                <a:hlinkClick r:id="rId4"/>
              </a:rPr>
              <a:t>thanksgiving flights</a:t>
            </a:r>
            <a:endParaRPr lang="en-US" dirty="0"/>
          </a:p>
          <a:p>
            <a:r>
              <a:rPr lang="en-US" dirty="0" smtClean="0">
                <a:hlinkClick r:id="rId5"/>
              </a:rPr>
              <a:t>Syrian conflict relationships explained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Boston’s subway system </a:t>
            </a:r>
            <a:r>
              <a:rPr lang="en-US" dirty="0" smtClean="0"/>
              <a:t>in small multiples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276FA-8F89-B34D-A726-BE3FA1F8DD97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83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1128943" y="1847153"/>
            <a:ext cx="7048804" cy="4943918"/>
          </a:xfrm>
          <a:noFill/>
        </p:spPr>
        <p:txBody>
          <a:bodyPr>
            <a:spAutoFit/>
          </a:bodyPr>
          <a:lstStyle/>
          <a:p>
            <a:pPr marL="320675" indent="-320675" defTabSz="852488">
              <a:lnSpc>
                <a:spcPct val="110000"/>
              </a:lnSpc>
              <a:buFontTx/>
              <a:buNone/>
            </a:pPr>
            <a:r>
              <a:rPr lang="en-US" b="1" dirty="0"/>
              <a:t>After </a:t>
            </a:r>
            <a:r>
              <a:rPr lang="en-US" b="1" dirty="0" smtClean="0"/>
              <a:t>this, </a:t>
            </a:r>
            <a:r>
              <a:rPr lang="en-US" b="1" dirty="0"/>
              <a:t>you should be able to:</a:t>
            </a:r>
            <a:r>
              <a:rPr lang="en-US" sz="3600" dirty="0"/>
              <a:t> </a:t>
            </a:r>
            <a:endParaRPr lang="en-US" sz="1200" dirty="0"/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Understand key design goals for a visualization 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sz="2800" dirty="0" smtClean="0"/>
              <a:t>Recognize positive properties of a visualization, such as telling a story and self-documenting</a:t>
            </a:r>
          </a:p>
          <a:p>
            <a:pPr marL="320675" indent="-320675" defTabSz="852488">
              <a:spcBef>
                <a:spcPct val="25000"/>
              </a:spcBef>
              <a:buSzPct val="80000"/>
            </a:pPr>
            <a:r>
              <a:rPr lang="en-US" dirty="0" smtClean="0"/>
              <a:t>Discuss pros and cons of different evaluation approaches</a:t>
            </a:r>
            <a:endParaRPr lang="en-US" sz="2800" dirty="0" smtClean="0"/>
          </a:p>
          <a:p>
            <a:pPr marL="320675" indent="-320675" defTabSz="852488">
              <a:spcBef>
                <a:spcPct val="25000"/>
              </a:spcBef>
              <a:buSzPct val="80000"/>
            </a:pPr>
            <a:endParaRPr lang="en-US" sz="2800" dirty="0" smtClean="0"/>
          </a:p>
        </p:txBody>
      </p:sp>
      <p:sp>
        <p:nvSpPr>
          <p:cNvPr id="2" name="Rectangle 1"/>
          <p:cNvSpPr/>
          <p:nvPr/>
        </p:nvSpPr>
        <p:spPr>
          <a:xfrm>
            <a:off x="0" y="6488668"/>
            <a:ext cx="7101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Adapted from http</a:t>
            </a:r>
            <a:r>
              <a:rPr lang="en-US" dirty="0"/>
              <a:t>://</a:t>
            </a:r>
            <a:r>
              <a:rPr lang="en-US" dirty="0" err="1"/>
              <a:t>www.fordham.edu</a:t>
            </a:r>
            <a:r>
              <a:rPr lang="en-US" dirty="0"/>
              <a:t>/economics/</a:t>
            </a:r>
            <a:r>
              <a:rPr lang="en-US" dirty="0" err="1"/>
              <a:t>Vinod</a:t>
            </a:r>
            <a:r>
              <a:rPr lang="en-US" dirty="0" smtClean="0"/>
              <a:t>/</a:t>
            </a:r>
            <a:r>
              <a:rPr lang="en-US" dirty="0" err="1" smtClean="0"/>
              <a:t>correl-regr.ppt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41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2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798921" y="6082221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www.dear-data.com</a:t>
            </a:r>
            <a:r>
              <a:rPr lang="en-US" dirty="0"/>
              <a:t>/all/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05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14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0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Dear Data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BEFA-1175-F644-B249-7D41D72BD3FF}" type="datetime1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477250" y="5635625"/>
            <a:ext cx="666750" cy="514350"/>
          </a:xfrm>
        </p:spPr>
        <p:txBody>
          <a:bodyPr/>
          <a:lstStyle/>
          <a:p>
            <a:fld id="{17E276FA-8F89-B34D-A726-BE3FA1F8DD97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00"/>
            <a:ext cx="9144000" cy="604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8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arnegie">
      <a:dk1>
        <a:srgbClr val="000000"/>
      </a:dk1>
      <a:lt1>
        <a:sysClr val="window" lastClr="FFFFFF"/>
      </a:lt1>
      <a:dk2>
        <a:srgbClr val="363636"/>
      </a:dk2>
      <a:lt2>
        <a:srgbClr val="F4F4F4"/>
      </a:lt2>
      <a:accent1>
        <a:srgbClr val="850205"/>
      </a:accent1>
      <a:accent2>
        <a:srgbClr val="618091"/>
      </a:accent2>
      <a:accent3>
        <a:srgbClr val="535353"/>
      </a:accent3>
      <a:accent4>
        <a:srgbClr val="B5B5B5"/>
      </a:accent4>
      <a:accent5>
        <a:srgbClr val="CACACA"/>
      </a:accent5>
      <a:accent6>
        <a:srgbClr val="F4F4F4"/>
      </a:accent6>
      <a:hlink>
        <a:srgbClr val="363636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17422</TotalTime>
  <Words>999</Words>
  <Application>Microsoft Macintosh PowerPoint</Application>
  <PresentationFormat>On-screen Show (4:3)</PresentationFormat>
  <Paragraphs>263</Paragraphs>
  <Slides>30</Slides>
  <Notes>12</Notes>
  <HiddenSlides>6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Calibri</vt:lpstr>
      <vt:lpstr>Copperplate</vt:lpstr>
      <vt:lpstr>Courier</vt:lpstr>
      <vt:lpstr>Geneva</vt:lpstr>
      <vt:lpstr>Helvetica</vt:lpstr>
      <vt:lpstr>ＭＳ Ｐゴシック</vt:lpstr>
      <vt:lpstr>Wingdings</vt:lpstr>
      <vt:lpstr>Arial</vt:lpstr>
      <vt:lpstr>Office Theme</vt:lpstr>
      <vt:lpstr>PowerPoint Presentation</vt:lpstr>
      <vt:lpstr>Goals for today</vt:lpstr>
      <vt:lpstr>Goals for today</vt:lpstr>
      <vt:lpstr>Goals</vt:lpstr>
      <vt:lpstr>Dear Data</vt:lpstr>
      <vt:lpstr>Dear Data</vt:lpstr>
      <vt:lpstr>Dear Data</vt:lpstr>
      <vt:lpstr>Dear Data</vt:lpstr>
      <vt:lpstr>Dear Data</vt:lpstr>
      <vt:lpstr>Dear Data</vt:lpstr>
      <vt:lpstr>Hans Rosling on Health &amp; Wealth</vt:lpstr>
      <vt:lpstr>What is Information Visualization?</vt:lpstr>
      <vt:lpstr>What is Information Visualization?</vt:lpstr>
      <vt:lpstr>What is Information Visualization?</vt:lpstr>
      <vt:lpstr>The Power of Visualization</vt:lpstr>
      <vt:lpstr>The Power of Visualization</vt:lpstr>
      <vt:lpstr>The Power of Design and interaction in Visualization</vt:lpstr>
      <vt:lpstr>Narrative in Visualization</vt:lpstr>
      <vt:lpstr>Planning a Visualization</vt:lpstr>
      <vt:lpstr>Making Queries</vt:lpstr>
      <vt:lpstr>Narrative in Visualization</vt:lpstr>
      <vt:lpstr>Visualization Techniques</vt:lpstr>
      <vt:lpstr>Comparison by Keim</vt:lpstr>
      <vt:lpstr>The earth is getting warmer [which is closest to your view]: Create a viz</vt:lpstr>
      <vt:lpstr>PowerPoint Presentation</vt:lpstr>
      <vt:lpstr>PowerPoint Presentation</vt:lpstr>
      <vt:lpstr>Use of Animation in Visualization</vt:lpstr>
      <vt:lpstr>Simple, Interactive, Informative</vt:lpstr>
      <vt:lpstr>Does visualization help?</vt:lpstr>
      <vt:lpstr>Other great visualizations: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yohoo</dc:creator>
  <cp:lastModifiedBy>nbanovic</cp:lastModifiedBy>
  <cp:revision>422</cp:revision>
  <dcterms:created xsi:type="dcterms:W3CDTF">2013-10-07T16:54:34Z</dcterms:created>
  <dcterms:modified xsi:type="dcterms:W3CDTF">2017-02-09T15:00:55Z</dcterms:modified>
</cp:coreProperties>
</file>

<file path=docProps/thumbnail.jpeg>
</file>